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3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32"/>
  </p:notesMasterIdLst>
  <p:sldIdLst>
    <p:sldId id="256" r:id="rId2"/>
    <p:sldId id="257" r:id="rId3"/>
    <p:sldId id="259" r:id="rId4"/>
    <p:sldId id="404" r:id="rId5"/>
    <p:sldId id="268" r:id="rId6"/>
    <p:sldId id="405" r:id="rId7"/>
    <p:sldId id="374" r:id="rId8"/>
    <p:sldId id="263" r:id="rId9"/>
    <p:sldId id="264" r:id="rId10"/>
    <p:sldId id="385" r:id="rId11"/>
    <p:sldId id="379" r:id="rId12"/>
    <p:sldId id="383" r:id="rId13"/>
    <p:sldId id="396" r:id="rId14"/>
    <p:sldId id="406" r:id="rId15"/>
    <p:sldId id="397" r:id="rId16"/>
    <p:sldId id="398" r:id="rId17"/>
    <p:sldId id="399" r:id="rId18"/>
    <p:sldId id="400" r:id="rId19"/>
    <p:sldId id="391" r:id="rId20"/>
    <p:sldId id="407" r:id="rId21"/>
    <p:sldId id="401" r:id="rId22"/>
    <p:sldId id="402" r:id="rId23"/>
    <p:sldId id="278" r:id="rId24"/>
    <p:sldId id="279" r:id="rId25"/>
    <p:sldId id="281" r:id="rId26"/>
    <p:sldId id="282" r:id="rId27"/>
    <p:sldId id="283" r:id="rId28"/>
    <p:sldId id="345" r:id="rId29"/>
    <p:sldId id="289" r:id="rId30"/>
    <p:sldId id="337" r:id="rId31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D40"/>
    <a:srgbClr val="FF0000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04"/>
    <p:restoredTop sz="97146"/>
  </p:normalViewPr>
  <p:slideViewPr>
    <p:cSldViewPr snapToGrid="0">
      <p:cViewPr varScale="1">
        <p:scale>
          <a:sx n="208" d="100"/>
          <a:sy n="208" d="100"/>
        </p:scale>
        <p:origin x="448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13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5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91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95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4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5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55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2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062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72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397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94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73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203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2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151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349800/" TargetMode="External"/><Relationship Id="rId3" Type="http://schemas.openxmlformats.org/officeDocument/2006/relationships/hyperlink" Target="https://towardsdatascience.com/proximal-policy-optimization-ppo-explained-abed1952457b" TargetMode="External"/><Relationship Id="rId7" Type="http://schemas.openxmlformats.org/officeDocument/2006/relationships/hyperlink" Target="https://t.me/c/1530284868/2747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aikorea/awesome-rl" TargetMode="External"/><Relationship Id="rId11" Type="http://schemas.openxmlformats.org/officeDocument/2006/relationships/hyperlink" Target="https://habr.com/ru/companies/vk/articles/343008/" TargetMode="External"/><Relationship Id="rId5" Type="http://schemas.openxmlformats.org/officeDocument/2006/relationships/hyperlink" Target="https://towardsdatascience.com/reinforcement-learning-frameworks-e349de4f645a" TargetMode="External"/><Relationship Id="rId10" Type="http://schemas.openxmlformats.org/officeDocument/2006/relationships/hyperlink" Target="https://habr.com/ru/companies/skillfactory/articles/717360/" TargetMode="External"/><Relationship Id="rId4" Type="http://schemas.openxmlformats.org/officeDocument/2006/relationships/hyperlink" Target="https://pytorch.org/rl/tutorials/coding_ppo.html" TargetMode="External"/><Relationship Id="rId9" Type="http://schemas.openxmlformats.org/officeDocument/2006/relationships/hyperlink" Target="https://habr.com/ru/articles/437020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Proximal Policy Optimization 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PPO</a:t>
            </a:r>
            <a:br>
              <a:rPr lang="en-US" sz="4900" dirty="0"/>
            </a:br>
            <a:br>
              <a:rPr lang="en-US" sz="2000" dirty="0"/>
            </a:br>
            <a:r>
              <a:rPr lang="en-US" sz="2800" dirty="0"/>
              <a:t>PG -&gt; NPG -&gt; TRPO -&gt; PPO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40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Модели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ru-RU" sz="9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REINFORCE</a:t>
                </a:r>
              </a:p>
              <a:p>
                <a:pPr marL="133350" indent="0">
                  <a:buNone/>
                </a:pPr>
                <a:endParaRPr lang="en-US" sz="1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REINFORCE 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- DDPG (Deep deterministic Policy Gradient)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b="-6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2A31A4C-AA56-F149-A010-DA85625DA460}"/>
              </a:ext>
            </a:extLst>
          </p:cNvPr>
          <p:cNvSpPr/>
          <p:nvPr/>
        </p:nvSpPr>
        <p:spPr>
          <a:xfrm>
            <a:off x="2827979" y="1666839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394F1-8561-8843-B4FF-F39D91888612}"/>
              </a:ext>
            </a:extLst>
          </p:cNvPr>
          <p:cNvSpPr/>
          <p:nvPr/>
        </p:nvSpPr>
        <p:spPr>
          <a:xfrm>
            <a:off x="2827978" y="2288803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2912800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27978" y="3508264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C245B-823D-AB40-976B-2B6BCD082B7F}"/>
              </a:ext>
            </a:extLst>
          </p:cNvPr>
          <p:cNvSpPr/>
          <p:nvPr/>
        </p:nvSpPr>
        <p:spPr>
          <a:xfrm>
            <a:off x="1648138" y="4170460"/>
            <a:ext cx="2300131" cy="49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2912800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883299" y="3508264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C7D73D-F582-314E-9C10-F4C90A2E5012}"/>
              </a:ext>
            </a:extLst>
          </p:cNvPr>
          <p:cNvSpPr/>
          <p:nvPr/>
        </p:nvSpPr>
        <p:spPr>
          <a:xfrm>
            <a:off x="3021758" y="4250006"/>
            <a:ext cx="73273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Политика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-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это просто функция, которая возвращает действие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 заданном состоянии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r>
                  <a:rPr lang="ru-RU" sz="1600" dirty="0">
                    <a:solidFill>
                      <a:srgbClr val="000000"/>
                    </a:solidFill>
                    <a:latin typeface="-webkit-standard"/>
                  </a:rPr>
                  <a:t>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ункция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приближающая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определяется набором весов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endParaRPr>
              </a:p>
              <a:p>
                <a:pPr marL="4763" lvl="1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Изменяя эти веса и наблюдая разницу в наградах мы обновляем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в том направлении, которое дает большую награду. Этот механизм лежит в основе </a:t>
                </a:r>
                <a:r>
                  <a:rPr lang="ru-RU" sz="1600" dirty="0">
                    <a:solidFill>
                      <a:srgbClr val="000000"/>
                    </a:solidFill>
                    <a:latin typeface="-webkit-standard"/>
                  </a:rPr>
                  <a:t>всех методов градиента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политики.</a:t>
                </a:r>
                <a:endParaRPr lang="en-US" sz="1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l="-288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89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Хотя у нас есть вознаграждение и направление обновления, мы не знаем, на какую величину обновлять политику. Выбор правильной скорости обучения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представляет собой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гиперпараметр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задачи.</a:t>
                </a:r>
              </a:p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можем вычислить только евклидово расстояние для обновления.</a:t>
                </a:r>
              </a:p>
              <a:p>
                <a:pPr marL="4763" lvl="1" indent="0" algn="ctr">
                  <a:spcBef>
                    <a:spcPts val="0"/>
                  </a:spcBef>
                  <a:buNone/>
                </a:pPr>
                <a:endParaRPr lang="ru-RU" sz="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Пример – одинаковое евклидово расстояние между моделями, но изменения в политике – разные.</a:t>
                </a:r>
                <a:endParaRPr lang="ru-RU" sz="1100" dirty="0">
                  <a:solidFill>
                    <a:srgbClr val="000000"/>
                  </a:solidFill>
                  <a:latin typeface="-webkit-standard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  <a:blipFill>
                <a:blip r:embed="rId3"/>
                <a:stretch>
                  <a:fillRect l="-288" b="-121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D2B8A4-CF3D-914A-98F1-EFFE0C05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02" y="2964130"/>
            <a:ext cx="6124639" cy="20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E383-4D7A-9149-BBB4-62451D06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изменения политики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92202-B106-3245-9D62-2828D0D4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65" y="1127273"/>
            <a:ext cx="22225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A42A9-4F30-EC4F-9D71-6CB64FCE4FF9}"/>
              </a:ext>
            </a:extLst>
          </p:cNvPr>
          <p:cNvSpPr txBox="1"/>
          <p:nvPr/>
        </p:nvSpPr>
        <p:spPr>
          <a:xfrm>
            <a:off x="500550" y="1515818"/>
            <a:ext cx="4449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Движение на одинаковую величину по горизонтали может привести к кардинальному изменению.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Если рельеф воспринимать как функцию политики, то необходимо оценивать насколько изменится политика, </a:t>
            </a:r>
            <a:r>
              <a:rPr lang="ru-RU" dirty="0" err="1"/>
              <a:t>т.е</a:t>
            </a:r>
            <a:r>
              <a:rPr lang="ru-RU" dirty="0"/>
              <a:t> фактически вычислять все возможные изменения политики и после этого делать шаг.</a:t>
            </a:r>
          </a:p>
          <a:p>
            <a:endParaRPr lang="ru-RU" dirty="0"/>
          </a:p>
          <a:p>
            <a:r>
              <a:rPr lang="ru-RU" dirty="0"/>
              <a:t>Фактически нам нужно двигаться следуя за максимумом функции политики. Это достигается методами оптимизации второго порядка.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5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920536"/>
                <a:ext cx="8787947" cy="3946035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en-RU"/>
                  <a:t>KL-</a:t>
                </a:r>
                <a:r>
                  <a:rPr lang="ru-RU" dirty="0"/>
                  <a:t>расстояние</a:t>
                </a:r>
                <a:r>
                  <a:rPr lang="en-US" dirty="0"/>
                  <a:t> (</a:t>
                </a:r>
                <a:r>
                  <a:rPr lang="ru-RU" dirty="0" err="1"/>
                  <a:t>Куллбека-Лейбнера</a:t>
                </a:r>
                <a:r>
                  <a:rPr lang="en-US" dirty="0"/>
                  <a:t>)</a:t>
                </a:r>
                <a:r>
                  <a:rPr lang="ru-RU" dirty="0"/>
                  <a:t>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С учетом этого ограничения мы можем гарантировать, что изменяем параметры таким образом, что политика изменится не слишком сильно. 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b="1" i="1" dirty="0"/>
                  <a:t>Вычисление </a:t>
                </a:r>
                <a:r>
                  <a:rPr lang="en-GB" b="1" i="1" dirty="0"/>
                  <a:t>KL-</a:t>
                </a:r>
                <a:r>
                  <a:rPr lang="ru-RU" b="1" i="1" dirty="0"/>
                  <a:t> расстояния требует оценки всех пар "состояние - действие", поэтому для работы с реалистичными задачами </a:t>
                </a:r>
                <a:r>
                  <a:rPr lang="en-GB" b="1" i="1" dirty="0"/>
                  <a:t>RL </a:t>
                </a:r>
                <a:r>
                  <a:rPr lang="ru-RU" b="1" i="1" dirty="0"/>
                  <a:t>необходимы упрощения.</a:t>
                </a:r>
                <a:endParaRPr lang="en-RU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920536"/>
                <a:ext cx="8787947" cy="3946035"/>
              </a:xfrm>
              <a:blipFill>
                <a:blip r:embed="rId3"/>
                <a:stretch>
                  <a:fillRect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44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362079" y="330724"/>
            <a:ext cx="865907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ограничения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Чтобы не допустить слишком большого отклонения политики, накладываются ограничения на </a:t>
                </a:r>
                <a:r>
                  <a:rPr lang="en-GB" dirty="0"/>
                  <a:t>KL-</a:t>
                </a:r>
                <a:r>
                  <a:rPr lang="ru-RU" dirty="0"/>
                  <a:t> расстояние между новой и старой политикой.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Используя метод разложения Лагранжа, это ограничение преобразуется в разность.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Поскольку мы не можем напрямую вычислить </a:t>
                </a:r>
                <a:r>
                  <a:rPr lang="en-GB" dirty="0"/>
                  <a:t>KL-</a:t>
                </a:r>
                <a:r>
                  <a:rPr lang="ru-RU" dirty="0"/>
                  <a:t>расстояние, используется разложение Тейлора в качестве аппроксимации для схемы обновления весов.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Для малых изменений параметров </a:t>
                </a:r>
                <a:r>
                  <a:rPr lang="en-GB" dirty="0"/>
                  <a:t>KL-</a:t>
                </a:r>
                <a:r>
                  <a:rPr lang="ru-RU" dirty="0"/>
                  <a:t> расстояние аппроксимируется с помощью информационной матрицы Фишера, для которой есть легко</a:t>
                </a:r>
                <a:r>
                  <a:rPr lang="en-US" dirty="0"/>
                  <a:t> </a:t>
                </a:r>
                <a:r>
                  <a:rPr lang="ru-RU" dirty="0"/>
                  <a:t>вычислимое выражение.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Вся аппроксимация является результатом, предполагающим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  <a:r>
                  <a:rPr lang="ru-RU" dirty="0"/>
                  <a:t>Таким образом, все обоснование справедливо только для небольших изменений политики.</a:t>
                </a:r>
                <a:endParaRPr lang="en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35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1800" dirty="0"/>
              </a:p>
              <a:p>
                <a:pPr marL="133350" indent="0">
                  <a:buNone/>
                </a:pPr>
                <a:endParaRPr lang="en-RU" dirty="0"/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Градиент "корректируется" обратной матрицей Фишера, учитывающей чувствительность политики к локальным изменениям. Матрица Фишера учитывает Риманову кривизну.</a:t>
                </a:r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Размер скорости обучения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α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имеет динамическое выражение, которое адаптируется к градиентам и обеспечивая изменение политики на величину </a:t>
                </a:r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независимо от параметризации. </a:t>
                </a: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47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03" y="1067823"/>
            <a:ext cx="8787947" cy="3676011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ru-RU" dirty="0"/>
              <a:t>Разложение Тейлора дает локальную аппроксимацию до второго порядка. В связи с этим оцениваемый гессиан может не быть положительно определенным. На практике естественные градиентные методы являются численно хрупкими и не всегда дают стабильные результаты. </a:t>
            </a:r>
          </a:p>
          <a:p>
            <a:pPr>
              <a:spcAft>
                <a:spcPts val="600"/>
              </a:spcAft>
            </a:pPr>
            <a:r>
              <a:rPr lang="ru-RU" dirty="0"/>
              <a:t>Информационная матрица Фишера занимает пространство |</a:t>
            </a:r>
            <a:r>
              <a:rPr lang="el-GR" dirty="0"/>
              <a:t>θ|⋅|θ|. </a:t>
            </a:r>
            <a:r>
              <a:rPr lang="ru-RU" dirty="0"/>
              <a:t>Рассмотрим нейронную сеть со 100 000 параметрами – можно ожидать, что 10-миллиардная матрица на ноутбуке не вычислится. Кроме того, вычисление обратной матрицы – операция сложности </a:t>
            </a:r>
            <a:r>
              <a:rPr lang="en-GB" dirty="0"/>
              <a:t>O(N³), </a:t>
            </a:r>
            <a:r>
              <a:rPr lang="ru-RU" dirty="0"/>
              <a:t>что довольно сложно для реальных задач. Таким образом, для глубоких методов </a:t>
            </a:r>
            <a:r>
              <a:rPr lang="en-US" dirty="0"/>
              <a:t>RL</a:t>
            </a:r>
            <a:r>
              <a:rPr lang="ru-RU" dirty="0"/>
              <a:t> </a:t>
            </a:r>
            <a:r>
              <a:rPr lang="en-US" dirty="0"/>
              <a:t>NPG </a:t>
            </a:r>
            <a:r>
              <a:rPr lang="ru-RU" dirty="0"/>
              <a:t>обычно выходят за пределы как памяти, так и вычислительных возможностей.</a:t>
            </a:r>
          </a:p>
          <a:p>
            <a:pPr>
              <a:spcAft>
                <a:spcPts val="600"/>
              </a:spcAft>
            </a:pPr>
            <a:r>
              <a:rPr lang="en-US" dirty="0"/>
              <a:t>NPG </a:t>
            </a:r>
            <a:r>
              <a:rPr lang="ru-RU" dirty="0"/>
              <a:t>не проверяет, действительно ли обновление</a:t>
            </a:r>
            <a:r>
              <a:rPr lang="en-US" dirty="0"/>
              <a:t> </a:t>
            </a:r>
            <a:r>
              <a:rPr lang="ru-RU" dirty="0"/>
              <a:t>весов дает улучшение политики, а дает оценку новой политики и направление изменения весов.</a:t>
            </a:r>
          </a:p>
        </p:txBody>
      </p:sp>
    </p:spTree>
    <p:extLst>
      <p:ext uri="{BB962C8B-B14F-4D97-AF65-F5344CB8AC3E}">
        <p14:creationId xmlns:p14="http://schemas.microsoft.com/office/powerpoint/2010/main" val="321756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dirty="0"/>
                  <a:t>Введем суррогатное преимущество:</a:t>
                </a:r>
                <a:endParaRPr lang="en-US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Ограничим ошибку аппроксимации суррогатного преимущества с помощью наихудшего </a:t>
                </a:r>
                <a:r>
                  <a:rPr lang="en-GB" dirty="0"/>
                  <a:t>KL-</a:t>
                </a:r>
                <a:r>
                  <a:rPr lang="ru-RU" dirty="0"/>
                  <a:t>расстояния между политиками до и после обновления:</a:t>
                </a:r>
                <a:endParaRPr lang="en-US" dirty="0"/>
              </a:p>
              <a:p>
                <a:pPr marL="133350" indent="0">
                  <a:buNone/>
                </a:pPr>
                <a:endParaRPr lang="en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40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D3FE-223E-9243-93D5-21DA67AA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7FBD8-5AE3-3F4C-8D1D-F85606158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1" r="17351"/>
          <a:stretch/>
        </p:blipFill>
        <p:spPr>
          <a:xfrm>
            <a:off x="5265470" y="1426624"/>
            <a:ext cx="2761612" cy="3087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C34ED-6733-E744-AF1C-CAD6BA386BC3}"/>
              </a:ext>
            </a:extLst>
          </p:cNvPr>
          <p:cNvSpPr txBox="1"/>
          <p:nvPr/>
        </p:nvSpPr>
        <p:spPr>
          <a:xfrm>
            <a:off x="500550" y="1614008"/>
            <a:ext cx="46667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каждом шаге мы оцениваем область «незначительного» изменения политики и для каждой области вычисляем оптимальное изменение политики.</a:t>
            </a:r>
          </a:p>
          <a:p>
            <a:endParaRPr lang="ru-RU" dirty="0"/>
          </a:p>
          <a:p>
            <a:r>
              <a:rPr lang="ru-RU" dirty="0"/>
              <a:t>Для вычисления области «незначительного» изменения политики нам все равно нужно вычислить расстояние </a:t>
            </a:r>
            <a:r>
              <a:rPr lang="ru-RU" dirty="0" err="1"/>
              <a:t>Куллбека-Лейбнера</a:t>
            </a:r>
            <a:r>
              <a:rPr lang="ru-RU" dirty="0"/>
              <a:t>, т.е. вычислять матрицу Фишера.</a:t>
            </a:r>
          </a:p>
          <a:p>
            <a:endParaRPr lang="ru-RU" dirty="0"/>
          </a:p>
          <a:p>
            <a:r>
              <a:rPr lang="ru-RU" dirty="0"/>
              <a:t>НО нам уже не нужно вычислять обратную к ней!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8"/>
            <a:ext cx="8520600" cy="33357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TRPO </a:t>
            </a:r>
            <a:r>
              <a:rPr lang="ru-RU" dirty="0"/>
              <a:t>все равно не справляется с большими матрицами Фишера, даже если их не нужно инвертировать. </a:t>
            </a:r>
          </a:p>
          <a:p>
            <a:pPr>
              <a:spcAft>
                <a:spcPts val="1200"/>
              </a:spcAft>
            </a:pPr>
            <a:r>
              <a:rPr lang="ru-RU" dirty="0"/>
              <a:t>Оптимизация второго порядка выполняется медленно - практическая реализация </a:t>
            </a:r>
            <a:r>
              <a:rPr lang="en-GB" dirty="0"/>
              <a:t>TRPO </a:t>
            </a:r>
            <a:r>
              <a:rPr lang="ru-RU" dirty="0"/>
              <a:t>основана на ограничениях и требует вычисления матрицы Фишера. </a:t>
            </a:r>
          </a:p>
          <a:p>
            <a:pPr>
              <a:spcAft>
                <a:spcPts val="1200"/>
              </a:spcAft>
            </a:pPr>
            <a:r>
              <a:rPr lang="ru-RU" dirty="0"/>
              <a:t>Мы не можем воспользоваться преимуществами стохастических градиентных оптимизаторов (первого порядка), таких как </a:t>
            </a:r>
            <a:r>
              <a:rPr lang="en-GB" dirty="0"/>
              <a:t>ADAM.</a:t>
            </a:r>
          </a:p>
          <a:p>
            <a:pPr>
              <a:spcAft>
                <a:spcPts val="1200"/>
              </a:spcAft>
            </a:pPr>
            <a:r>
              <a:rPr lang="en-GB" dirty="0"/>
              <a:t>TRPO </a:t>
            </a:r>
            <a:r>
              <a:rPr lang="ru-RU" dirty="0"/>
              <a:t>достаточно трудно объяснить, реализовать и отладить. Когда обучение не дает желаемых результатов, бывает сложно определить в чем проблема.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7233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Proximal Policy Optimization (PPO)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</p:spPr>
            <p:txBody>
              <a:bodyPr>
                <a:normAutofit fontScale="85000" lnSpcReduction="1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Не будем вычислять теоретическое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Зададим "целевое расхождение”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, такое, чтобы наши обновления находились где-то в окрестности этого расхождения. 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Целевое расхождение должно быть достаточно большим, чтобы существенно изменить политику, но достаточно малым, чтобы обновления были стабильными.</a:t>
                </a:r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После каждого обновления политики </a:t>
                </a:r>
                <a:r>
                  <a:rPr lang="en-GB" dirty="0"/>
                  <a:t>PPO </a:t>
                </a:r>
                <a:r>
                  <a:rPr lang="ru-RU" dirty="0"/>
                  <a:t>проверяет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 Если реализованное расхождение превышает целевое расхождение более чем на 1,5, то на следующей итерации мы устанавливаем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dirty="0"/>
                  <a:t>. </a:t>
                </a:r>
                <a:r>
                  <a:rPr lang="ru-RU" dirty="0"/>
                  <a:t>В обратном случае, если обновления слишком малы, мы уменьшаем вдвое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68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3281724928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PPO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применение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PPO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 фреймворка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StableBaseline3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3"/>
              </a:rPr>
              <a:t>PPO algorithm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4"/>
              </a:rPr>
              <a:t>PPO from scratch with PyTorch</a:t>
            </a:r>
            <a:endParaRPr lang="ru-RU" sz="1300" dirty="0">
              <a:hlinkClick r:id="rId5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Reinforcement Learning frameworks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6"/>
              </a:rPr>
              <a:t>Список ресурсов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 err="1">
                <a:hlinkClick r:id="rId7"/>
              </a:rPr>
              <a:t>Лю</a:t>
            </a:r>
            <a:r>
              <a:rPr lang="ru-RU" sz="1300" dirty="0">
                <a:hlinkClick r:id="rId7"/>
              </a:rPr>
              <a:t> Ю. (Х.) Обучение с подкреплением на </a:t>
            </a:r>
            <a:r>
              <a:rPr lang="en-GB" sz="1300" dirty="0" err="1">
                <a:hlinkClick r:id="rId7"/>
              </a:rPr>
              <a:t>PyTorch</a:t>
            </a:r>
            <a:r>
              <a:rPr lang="en-GB" sz="1300" dirty="0">
                <a:hlinkClick r:id="rId7"/>
              </a:rPr>
              <a:t>: </a:t>
            </a:r>
            <a:r>
              <a:rPr lang="ru-RU" sz="1300" dirty="0">
                <a:hlinkClick r:id="rId7"/>
              </a:rPr>
              <a:t>сборник рецептов / пер. с англ. А. А. </a:t>
            </a:r>
            <a:r>
              <a:rPr lang="ru-RU" sz="1300" dirty="0" err="1">
                <a:hlinkClick r:id="rId7"/>
              </a:rPr>
              <a:t>Слинкина</a:t>
            </a:r>
            <a:r>
              <a:rPr lang="ru-RU" sz="1300" dirty="0">
                <a:hlinkClick r:id="rId7"/>
              </a:rPr>
              <a:t>. – М.: ДМК Пресс, 2020. – 282 с. 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8"/>
              </a:rPr>
              <a:t>Недостатки/неудачи обучения с подкреплением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9"/>
              </a:rPr>
              <a:t>Обзор алгоритмов и их недостатков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10"/>
              </a:rPr>
              <a:t>Особенности основных алгоритмов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11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11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4" name="Google Shape;283;p53">
            <a:extLst>
              <a:ext uri="{FF2B5EF4-FFF2-40B4-BE49-F238E27FC236}">
                <a16:creationId xmlns:a16="http://schemas.microsoft.com/office/drawing/2014/main" id="{ECEBC3A4-A555-6E44-9473-DACD21398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702888"/>
              </p:ext>
            </p:extLst>
          </p:nvPr>
        </p:nvGraphicFramePr>
        <p:xfrm>
          <a:off x="952500" y="1544194"/>
          <a:ext cx="7239000" cy="209582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сложности прямого вычисления расстояния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Куллбека-Лейбнера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Trust Region Policy Optimization (TRPO) 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Proximal Policy Optimization (PPO) 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Proximal Policy Optimization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коде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31875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собственную реализацию с работой фреймворка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StableBaselain3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48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RL-202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03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215846" y="2231977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310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08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5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.24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DDPG -&gt; TD3 -&gt; LSTM-TD3</a:t>
            </a:r>
            <a:endParaRPr lang="ru-RU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6CFEE46E-EA9B-C94C-9903-26FD3489298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br>
              <a:rPr lang="en-US" dirty="0"/>
            </a:br>
            <a:r>
              <a:rPr lang="en-US" sz="2400" dirty="0"/>
              <a:t>Proximal Policy Optimization 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10511" b="10511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4"/>
          <a:srcRect t="12727" b="12727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5"/>
          <a:srcRect t="11003" b="11003"/>
          <a:stretch/>
        </p:blipFill>
        <p:spPr>
          <a:xfrm>
            <a:off x="687921" y="348206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15.04 -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17.04 -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22.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4 -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4 -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4"/>
          <a:srcRect t="12727" b="12727"/>
          <a:stretch/>
        </p:blipFill>
        <p:spPr>
          <a:xfrm>
            <a:off x="683041" y="24311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25" name="Google Shape;271;p44">
            <a:extLst>
              <a:ext uri="{FF2B5EF4-FFF2-40B4-BE49-F238E27FC236}">
                <a16:creationId xmlns:a16="http://schemas.microsoft.com/office/drawing/2014/main" id="{6AAFEF18-6AF7-D742-BED8-1EE0FB9F9DFF}"/>
              </a:ext>
            </a:extLst>
          </p:cNvPr>
          <p:cNvSpPr/>
          <p:nvPr/>
        </p:nvSpPr>
        <p:spPr>
          <a:xfrm>
            <a:off x="2226712" y="401419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TRPO -&gt; PPO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5" name="Google Shape;271;p44">
            <a:extLst>
              <a:ext uri="{FF2B5EF4-FFF2-40B4-BE49-F238E27FC236}">
                <a16:creationId xmlns:a16="http://schemas.microsoft.com/office/drawing/2014/main" id="{5155F389-DB3A-4A42-A2CE-75E4C4014960}"/>
              </a:ext>
            </a:extLst>
          </p:cNvPr>
          <p:cNvSpPr/>
          <p:nvPr/>
        </p:nvSpPr>
        <p:spPr>
          <a:xfrm>
            <a:off x="2226711" y="45407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DDPG -&gt; TD3 -&gt; LSTM-TD3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453B9F-3AC2-D04F-AE18-4F58FD4BFF65}"/>
              </a:ext>
            </a:extLst>
          </p:cNvPr>
          <p:cNvCxnSpPr>
            <a:cxnSpLocks/>
            <a:stCxn id="271" idx="2"/>
            <a:endCxn id="25" idx="1"/>
          </p:cNvCxnSpPr>
          <p:nvPr/>
        </p:nvCxnSpPr>
        <p:spPr>
          <a:xfrm rot="16200000" flipH="1">
            <a:off x="752510" y="2737993"/>
            <a:ext cx="252847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F34340-E2A6-A843-9603-9C8D637AE52D}"/>
              </a:ext>
            </a:extLst>
          </p:cNvPr>
          <p:cNvCxnSpPr>
            <a:cxnSpLocks/>
            <a:stCxn id="271" idx="2"/>
            <a:endCxn id="35" idx="1"/>
          </p:cNvCxnSpPr>
          <p:nvPr/>
        </p:nvCxnSpPr>
        <p:spPr>
          <a:xfrm rot="16200000" flipH="1">
            <a:off x="489255" y="3001247"/>
            <a:ext cx="3054984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75B7364F-91B9-874B-8005-BCEE40D16BB7}"/>
              </a:ext>
            </a:extLst>
          </p:cNvPr>
          <p:cNvPicPr preferRelativeResize="0"/>
          <p:nvPr/>
        </p:nvPicPr>
        <p:blipFill>
          <a:blip r:embed="rId3"/>
          <a:srcRect t="10047" b="10047"/>
          <a:stretch/>
        </p:blipFill>
        <p:spPr>
          <a:xfrm>
            <a:off x="687921" y="400270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174CB2D-C2B2-E141-83F7-704E46E87B04}"/>
              </a:ext>
            </a:extLst>
          </p:cNvPr>
          <p:cNvSpPr txBox="1"/>
          <p:nvPr/>
        </p:nvSpPr>
        <p:spPr>
          <a:xfrm>
            <a:off x="1149571" y="4093222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5 -</a:t>
            </a:r>
          </a:p>
        </p:txBody>
      </p:sp>
      <p:pic>
        <p:nvPicPr>
          <p:cNvPr id="40" name="Google Shape;234;p40">
            <a:extLst>
              <a:ext uri="{FF2B5EF4-FFF2-40B4-BE49-F238E27FC236}">
                <a16:creationId xmlns:a16="http://schemas.microsoft.com/office/drawing/2014/main" id="{DBBAD495-2976-9040-BB63-A03D5D5E12D7}"/>
              </a:ext>
            </a:extLst>
          </p:cNvPr>
          <p:cNvPicPr preferRelativeResize="0"/>
          <p:nvPr/>
        </p:nvPicPr>
        <p:blipFill>
          <a:blip r:embed="rId3"/>
          <a:srcRect t="10047" b="10047"/>
          <a:stretch/>
        </p:blipFill>
        <p:spPr>
          <a:xfrm>
            <a:off x="678435" y="452334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D8141E-46A4-A04D-9B29-35ACB9D91FC0}"/>
              </a:ext>
            </a:extLst>
          </p:cNvPr>
          <p:cNvSpPr txBox="1"/>
          <p:nvPr/>
        </p:nvSpPr>
        <p:spPr>
          <a:xfrm>
            <a:off x="1140085" y="4613862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08.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5 -</a:t>
            </a:r>
          </a:p>
        </p:txBody>
      </p:sp>
    </p:spTree>
    <p:extLst>
      <p:ext uri="{BB962C8B-B14F-4D97-AF65-F5344CB8AC3E}">
        <p14:creationId xmlns:p14="http://schemas.microsoft.com/office/powerpoint/2010/main" val="9491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75479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30407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Policy Gradient (PG)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40261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 Region Policy Optimization (TRPO)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28533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 Policy Gradient (NPG)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4"/>
            <a:ext cx="600" cy="549273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7125" y="1942897"/>
            <a:ext cx="12700" cy="5492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492170"/>
            <a:ext cx="12185" cy="549273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99825" y="395189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Proximal Policy Optimization (PPO)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3041443"/>
            <a:ext cx="24885" cy="549273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99825" y="3590716"/>
            <a:ext cx="12700" cy="5492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Google Shape;272;p52">
            <a:extLst>
              <a:ext uri="{FF2B5EF4-FFF2-40B4-BE49-F238E27FC236}">
                <a16:creationId xmlns:a16="http://schemas.microsoft.com/office/drawing/2014/main" id="{EB638302-8148-1141-A5F7-CDDDBECF8033}"/>
              </a:ext>
            </a:extLst>
          </p:cNvPr>
          <p:cNvSpPr/>
          <p:nvPr/>
        </p:nvSpPr>
        <p:spPr>
          <a:xfrm>
            <a:off x="812525" y="450116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PPO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3DD17CD1-DA30-5F4C-B7B6-780F8F6A150F}"/>
              </a:ext>
            </a:extLst>
          </p:cNvPr>
          <p:cNvCxnSpPr>
            <a:cxnSpLocks/>
            <a:stCxn id="28" idx="1"/>
            <a:endCxn id="23" idx="1"/>
          </p:cNvCxnSpPr>
          <p:nvPr/>
        </p:nvCxnSpPr>
        <p:spPr>
          <a:xfrm rot="10800000" flipH="1" flipV="1">
            <a:off x="799825" y="4139990"/>
            <a:ext cx="12700" cy="54927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987440914"/>
              </p:ext>
            </p:extLst>
          </p:nvPr>
        </p:nvGraphicFramePr>
        <p:xfrm>
          <a:off x="952500" y="1544194"/>
          <a:ext cx="7239000" cy="209582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сложности прямого вычисления расстояния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Куллбека-Лейбнера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Trust Region Policy Optimization (TRPO) 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Proximal Policy Optimization (PPO) 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Proximal Policy Optimization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коде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31875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собственную реализацию с работой фреймворка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StableBaselain3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483104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869430814"/>
              </p:ext>
            </p:extLst>
          </p:nvPr>
        </p:nvGraphicFramePr>
        <p:xfrm>
          <a:off x="952500" y="1544194"/>
          <a:ext cx="7239000" cy="92644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окружений большой размерности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непрерывного пространства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работу алгоритма РРО и использовать его в своих проектах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10452</TotalTime>
  <Words>1597</Words>
  <Application>Microsoft Macintosh PowerPoint</Application>
  <PresentationFormat>On-screen Show (16:9)</PresentationFormat>
  <Paragraphs>237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Roboto</vt:lpstr>
      <vt:lpstr>Cambria Math</vt:lpstr>
      <vt:lpstr>-webkit-standard</vt:lpstr>
      <vt:lpstr>Arial</vt:lpstr>
      <vt:lpstr>AkayaTelivigala</vt:lpstr>
      <vt:lpstr>Google Sans</vt:lpstr>
      <vt:lpstr>Helvetica Neue</vt:lpstr>
      <vt:lpstr>Bradley Hand</vt:lpstr>
      <vt:lpstr>Светлая тема</vt:lpstr>
      <vt:lpstr>Reinforcement learning Proximal Policy Optimization </vt:lpstr>
      <vt:lpstr>Проверить, идет ли запись</vt:lpstr>
      <vt:lpstr>Правила вебинара</vt:lpstr>
      <vt:lpstr>Reinforcement learning Proximal Policy Optimization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Алгоритм PPO  PG -&gt; NPG -&gt; TRPO -&gt; PPO</vt:lpstr>
      <vt:lpstr>Модели</vt:lpstr>
      <vt:lpstr>Policy Gradient (PG)</vt:lpstr>
      <vt:lpstr>Policy Gradient (PG) - проблемы</vt:lpstr>
      <vt:lpstr>Шаг изменения политики</vt:lpstr>
      <vt:lpstr>Natural Policy Gradient (NPG)</vt:lpstr>
      <vt:lpstr>Natural Policy Gradient (NPG) - ограничения</vt:lpstr>
      <vt:lpstr>Natural Policy Gradient (NPG)</vt:lpstr>
      <vt:lpstr>Natural Policy Gradient (NPG) - проблемы</vt:lpstr>
      <vt:lpstr>Trust Region Policy Optimization (TRPO)</vt:lpstr>
      <vt:lpstr>Trust Region Policy Optimization (TRPO)</vt:lpstr>
      <vt:lpstr>Trust Region Policy Optimization (TRPO) - проблемы</vt:lpstr>
      <vt:lpstr>Proximal Policy Optimization (PPO) 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86</cp:revision>
  <dcterms:modified xsi:type="dcterms:W3CDTF">2024-05-05T06:20:28Z</dcterms:modified>
</cp:coreProperties>
</file>